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Lst>
  <p:sldSz cx="14630400" cy="8229600"/>
  <p:notesSz cx="8229600" cy="14630400"/>
  <p:embeddedFontLst>
    <p:embeddedFont>
      <p:font typeface="Open Sans" panose="020B0606030504020204"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469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987298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9115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1914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Kakuma Food Distribution Analysis</a:t>
            </a:r>
            <a:endParaRPr lang="en-US" sz="4450" dirty="0"/>
          </a:p>
        </p:txBody>
      </p:sp>
      <p:sp>
        <p:nvSpPr>
          <p:cNvPr id="4" name="Text 1"/>
          <p:cNvSpPr/>
          <p:nvPr/>
        </p:nvSpPr>
        <p:spPr>
          <a:xfrm>
            <a:off x="6280190" y="3476863"/>
            <a:ext cx="7556421" cy="1451610"/>
          </a:xfrm>
          <a:prstGeom prst="rect">
            <a:avLst/>
          </a:prstGeom>
          <a:noFill/>
          <a:ln/>
        </p:spPr>
        <p:txBody>
          <a:bodyPr wrap="square" lIns="0" tIns="0" rIns="0" bIns="0" rtlCol="0" anchor="t"/>
          <a:lstStyle/>
          <a:p>
            <a:pPr marL="0" indent="0" algn="l">
              <a:lnSpc>
                <a:spcPts val="2850"/>
              </a:lnSpc>
              <a:buNone/>
            </a:pPr>
            <a:r>
              <a:rPr lang="en-US" sz="1750" b="1" dirty="0">
                <a:solidFill>
                  <a:srgbClr val="333F70"/>
                </a:solidFill>
                <a:latin typeface="Open Sans" pitchFamily="34" charset="0"/>
                <a:ea typeface="Open Sans" pitchFamily="34" charset="-122"/>
                <a:cs typeface="Open Sans" pitchFamily="34" charset="-120"/>
              </a:rPr>
              <a:t>Name:</a:t>
            </a:r>
            <a:r>
              <a:rPr lang="en-US" sz="1750" dirty="0">
                <a:solidFill>
                  <a:srgbClr val="333F70"/>
                </a:solidFill>
                <a:latin typeface="Open Sans" pitchFamily="34" charset="0"/>
                <a:ea typeface="Open Sans" pitchFamily="34" charset="-122"/>
                <a:cs typeface="Open Sans" pitchFamily="34" charset="-120"/>
              </a:rPr>
              <a:t> Akau Bior </a:t>
            </a:r>
            <a:r>
              <a:rPr lang="en-US" sz="1750" b="1" dirty="0">
                <a:solidFill>
                  <a:srgbClr val="333F70"/>
                </a:solidFill>
                <a:latin typeface="Open Sans" pitchFamily="34" charset="0"/>
                <a:ea typeface="Open Sans" pitchFamily="34" charset="-122"/>
                <a:cs typeface="Open Sans" pitchFamily="34" charset="-120"/>
              </a:rPr>
              <a:t>Course:</a:t>
            </a:r>
            <a:r>
              <a:rPr lang="en-US" sz="1750" dirty="0">
                <a:solidFill>
                  <a:srgbClr val="333F70"/>
                </a:solidFill>
                <a:latin typeface="Open Sans" pitchFamily="34" charset="0"/>
                <a:ea typeface="Open Sans" pitchFamily="34" charset="-122"/>
                <a:cs typeface="Open Sans" pitchFamily="34" charset="-120"/>
              </a:rPr>
              <a:t> Data Analytics </a:t>
            </a:r>
            <a:r>
              <a:rPr lang="en-US" sz="1750" b="1" dirty="0">
                <a:solidFill>
                  <a:srgbClr val="333F70"/>
                </a:solidFill>
                <a:latin typeface="Open Sans" pitchFamily="34" charset="0"/>
                <a:ea typeface="Open Sans" pitchFamily="34" charset="-122"/>
                <a:cs typeface="Open Sans" pitchFamily="34" charset="-120"/>
              </a:rPr>
              <a:t>Date:</a:t>
            </a:r>
            <a:r>
              <a:rPr lang="en-US" sz="1750" dirty="0">
                <a:solidFill>
                  <a:srgbClr val="333F70"/>
                </a:solidFill>
                <a:latin typeface="Open Sans" pitchFamily="34" charset="0"/>
                <a:ea typeface="Open Sans" pitchFamily="34" charset="-122"/>
                <a:cs typeface="Open Sans" pitchFamily="34" charset="-120"/>
              </a:rPr>
              <a:t> July 17, 2025 </a:t>
            </a:r>
            <a:r>
              <a:rPr lang="en-US" sz="1750" b="1" dirty="0">
                <a:solidFill>
                  <a:srgbClr val="333F70"/>
                </a:solidFill>
                <a:latin typeface="Open Sans" pitchFamily="34" charset="0"/>
                <a:ea typeface="Open Sans" pitchFamily="34" charset="-122"/>
                <a:cs typeface="Open Sans" pitchFamily="34" charset="-120"/>
              </a:rPr>
              <a:t>Project:</a:t>
            </a:r>
            <a:r>
              <a:rPr lang="en-US" sz="1750" dirty="0">
                <a:solidFill>
                  <a:srgbClr val="333F70"/>
                </a:solidFill>
                <a:latin typeface="Open Sans" pitchFamily="34" charset="0"/>
                <a:ea typeface="Open Sans" pitchFamily="34" charset="-122"/>
                <a:cs typeface="Open Sans" pitchFamily="34" charset="-120"/>
              </a:rPr>
              <a:t> Capstone Presentation</a:t>
            </a:r>
            <a:endParaRPr lang="en-US" sz="1750" dirty="0"/>
          </a:p>
        </p:txBody>
      </p:sp>
      <p:sp>
        <p:nvSpPr>
          <p:cNvPr id="5" name="Shape 2"/>
          <p:cNvSpPr/>
          <p:nvPr/>
        </p:nvSpPr>
        <p:spPr>
          <a:xfrm>
            <a:off x="6280190" y="5183624"/>
            <a:ext cx="7556421" cy="1326713"/>
          </a:xfrm>
          <a:prstGeom prst="roundRect">
            <a:avLst>
              <a:gd name="adj" fmla="val 7181"/>
            </a:avLst>
          </a:prstGeom>
          <a:solidFill>
            <a:srgbClr val="FCF2B5"/>
          </a:solidFill>
          <a:ln/>
        </p:spPr>
      </p:sp>
      <p:pic>
        <p:nvPicPr>
          <p:cNvPr id="6" name="Image 1" descr="preencoded.png"/>
          <p:cNvPicPr>
            <a:picLocks noChangeAspect="1"/>
          </p:cNvPicPr>
          <p:nvPr/>
        </p:nvPicPr>
        <p:blipFill>
          <a:blip r:embed="rId4"/>
          <a:stretch>
            <a:fillRect/>
          </a:stretch>
        </p:blipFill>
        <p:spPr>
          <a:xfrm>
            <a:off x="6507004" y="5535335"/>
            <a:ext cx="283488" cy="226814"/>
          </a:xfrm>
          <a:prstGeom prst="rect">
            <a:avLst/>
          </a:prstGeom>
        </p:spPr>
      </p:pic>
      <p:sp>
        <p:nvSpPr>
          <p:cNvPr id="7" name="Text 3"/>
          <p:cNvSpPr/>
          <p:nvPr/>
        </p:nvSpPr>
        <p:spPr>
          <a:xfrm>
            <a:off x="7017306" y="5467112"/>
            <a:ext cx="6592491" cy="725805"/>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Open Sans" pitchFamily="34" charset="0"/>
                <a:ea typeface="Open Sans" pitchFamily="34" charset="-122"/>
                <a:cs typeface="Open Sans" pitchFamily="34" charset="-120"/>
              </a:rPr>
              <a:t>Disclaimer:</a:t>
            </a:r>
            <a:r>
              <a:rPr lang="en-US" sz="1750" dirty="0">
                <a:solidFill>
                  <a:srgbClr val="000000"/>
                </a:solidFill>
                <a:latin typeface="Open Sans" pitchFamily="34" charset="0"/>
                <a:ea typeface="Open Sans" pitchFamily="34" charset="-122"/>
                <a:cs typeface="Open Sans" pitchFamily="34" charset="-120"/>
              </a:rPr>
              <a:t> All data presented in this analysis is fictional and for academic purposes only.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6280190" y="2192536"/>
            <a:ext cx="6875145"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Food volume Analysis</a:t>
            </a:r>
            <a:endParaRPr lang="en-US" sz="4450" dirty="0"/>
          </a:p>
        </p:txBody>
      </p:sp>
      <p:sp>
        <p:nvSpPr>
          <p:cNvPr id="4" name="Text 1"/>
          <p:cNvSpPr/>
          <p:nvPr/>
        </p:nvSpPr>
        <p:spPr>
          <a:xfrm>
            <a:off x="6280190" y="324147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Understanding the amount of food distributed across zones provides insights into the fairness and transparency in food ratio allocation in the camp.</a:t>
            </a:r>
            <a:endParaRPr lang="en-US" sz="1750" dirty="0"/>
          </a:p>
        </p:txBody>
      </p:sp>
      <p:sp>
        <p:nvSpPr>
          <p:cNvPr id="5" name="Text 2"/>
          <p:cNvSpPr/>
          <p:nvPr/>
        </p:nvSpPr>
        <p:spPr>
          <a:xfrm>
            <a:off x="6280190" y="4222433"/>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Consistent with the overall distribution patterns, Kakuma Zones 1 and 4 receive a larger volume of various food types due to their substantial populations. This reinforces the need for scalable and efficient distribution mechanisms that can adapt to varying population sizes across the camp.</a:t>
            </a:r>
          </a:p>
          <a:p>
            <a:pPr marL="0" indent="0" algn="l">
              <a:lnSpc>
                <a:spcPts val="2850"/>
              </a:lnSpc>
              <a:buNone/>
            </a:pPr>
            <a:endParaRPr lang="en-US" sz="1750" dirty="0"/>
          </a:p>
        </p:txBody>
      </p:sp>
      <p:pic>
        <p:nvPicPr>
          <p:cNvPr id="6" name="Picture 5">
            <a:extLst>
              <a:ext uri="{FF2B5EF4-FFF2-40B4-BE49-F238E27FC236}">
                <a16:creationId xmlns:a16="http://schemas.microsoft.com/office/drawing/2014/main" id="{DC2ECF79-FFE1-7C7B-1FEA-C42F36C90C43}"/>
              </a:ext>
            </a:extLst>
          </p:cNvPr>
          <p:cNvPicPr>
            <a:picLocks noChangeAspect="1"/>
          </p:cNvPicPr>
          <p:nvPr/>
        </p:nvPicPr>
        <p:blipFill>
          <a:blip r:embed="rId3"/>
          <a:stretch>
            <a:fillRect/>
          </a:stretch>
        </p:blipFill>
        <p:spPr>
          <a:xfrm>
            <a:off x="855407" y="2631687"/>
            <a:ext cx="4798261" cy="32338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36057"/>
            <a:ext cx="2253853" cy="235744"/>
          </a:xfrm>
          <a:prstGeom prst="rect">
            <a:avLst/>
          </a:prstGeom>
          <a:noFill/>
          <a:ln/>
        </p:spPr>
        <p:txBody>
          <a:bodyPr wrap="none" lIns="0" tIns="0" rIns="0" bIns="0" rtlCol="0" anchor="t"/>
          <a:lstStyle/>
          <a:p>
            <a:pPr marL="0" indent="0" algn="l">
              <a:lnSpc>
                <a:spcPts val="1850"/>
              </a:lnSpc>
              <a:buNone/>
            </a:pPr>
            <a:endParaRPr lang="en-US" sz="1150" dirty="0"/>
          </a:p>
        </p:txBody>
      </p:sp>
      <p:pic>
        <p:nvPicPr>
          <p:cNvPr id="3" name="Image 0" descr="preencoded.png"/>
          <p:cNvPicPr>
            <a:picLocks noChangeAspect="1"/>
          </p:cNvPicPr>
          <p:nvPr/>
        </p:nvPicPr>
        <p:blipFill>
          <a:blip r:embed="rId3"/>
          <a:stretch>
            <a:fillRect/>
          </a:stretch>
        </p:blipFill>
        <p:spPr>
          <a:xfrm>
            <a:off x="3414832" y="869275"/>
            <a:ext cx="7815858" cy="5809059"/>
          </a:xfrm>
          <a:prstGeom prst="rect">
            <a:avLst/>
          </a:prstGeom>
        </p:spPr>
      </p:pic>
      <p:sp>
        <p:nvSpPr>
          <p:cNvPr id="4" name="Text 1"/>
          <p:cNvSpPr/>
          <p:nvPr/>
        </p:nvSpPr>
        <p:spPr>
          <a:xfrm>
            <a:off x="11597878" y="836057"/>
            <a:ext cx="2253853" cy="235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5" name="Text 2"/>
          <p:cNvSpPr/>
          <p:nvPr/>
        </p:nvSpPr>
        <p:spPr>
          <a:xfrm>
            <a:off x="793790" y="7065288"/>
            <a:ext cx="3685937" cy="460772"/>
          </a:xfrm>
          <a:prstGeom prst="rect">
            <a:avLst/>
          </a:prstGeom>
          <a:noFill/>
          <a:ln/>
        </p:spPr>
        <p:txBody>
          <a:bodyPr wrap="none" lIns="0" tIns="0" rIns="0" bIns="0" rtlCol="0" anchor="t"/>
          <a:lstStyle/>
          <a:p>
            <a:pPr marL="0" indent="0" algn="l">
              <a:lnSpc>
                <a:spcPts val="3600"/>
              </a:lnSpc>
              <a:buNone/>
            </a:pPr>
            <a:endParaRPr lang="en-US" sz="2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88670" y="822484"/>
            <a:ext cx="7790736" cy="5790367"/>
          </a:xfrm>
          <a:prstGeom prst="rect">
            <a:avLst/>
          </a:prstGeom>
        </p:spPr>
      </p:pic>
      <p:sp>
        <p:nvSpPr>
          <p:cNvPr id="3" name="Text 0"/>
          <p:cNvSpPr/>
          <p:nvPr/>
        </p:nvSpPr>
        <p:spPr>
          <a:xfrm>
            <a:off x="9026843" y="781883"/>
            <a:ext cx="4822388" cy="288369"/>
          </a:xfrm>
          <a:prstGeom prst="rect">
            <a:avLst/>
          </a:prstGeom>
          <a:noFill/>
          <a:ln/>
        </p:spPr>
        <p:txBody>
          <a:bodyPr wrap="none" lIns="0" tIns="0" rIns="0" bIns="0" rtlCol="0" anchor="t"/>
          <a:lstStyle/>
          <a:p>
            <a:pPr marL="0" indent="0" algn="l">
              <a:lnSpc>
                <a:spcPts val="2250"/>
              </a:lnSpc>
              <a:buNone/>
            </a:pPr>
            <a:endParaRPr lang="en-US" sz="1400" dirty="0"/>
          </a:p>
        </p:txBody>
      </p:sp>
      <p:sp>
        <p:nvSpPr>
          <p:cNvPr id="4" name="Text 1"/>
          <p:cNvSpPr/>
          <p:nvPr/>
        </p:nvSpPr>
        <p:spPr>
          <a:xfrm>
            <a:off x="788670" y="7086005"/>
            <a:ext cx="4507230" cy="563404"/>
          </a:xfrm>
          <a:prstGeom prst="rect">
            <a:avLst/>
          </a:prstGeom>
          <a:noFill/>
          <a:ln/>
        </p:spPr>
        <p:txBody>
          <a:bodyPr wrap="none" lIns="0" tIns="0" rIns="0" bIns="0" rtlCol="0" anchor="t"/>
          <a:lstStyle/>
          <a:p>
            <a:pPr marL="0" indent="0" algn="l">
              <a:lnSpc>
                <a:spcPts val="4400"/>
              </a:lnSpc>
              <a:buNone/>
            </a:pPr>
            <a:endParaRPr lang="en-US" sz="3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50764"/>
            <a:ext cx="10393799"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Introduction to the Challenge</a:t>
            </a:r>
            <a:endParaRPr lang="en-US" sz="4450" dirty="0"/>
          </a:p>
        </p:txBody>
      </p:sp>
      <p:pic>
        <p:nvPicPr>
          <p:cNvPr id="3" name="Image 0" descr="preencoded.png"/>
          <p:cNvPicPr>
            <a:picLocks noChangeAspect="1"/>
          </p:cNvPicPr>
          <p:nvPr/>
        </p:nvPicPr>
        <p:blipFill>
          <a:blip r:embed="rId3"/>
          <a:stretch>
            <a:fillRect/>
          </a:stretch>
        </p:blipFill>
        <p:spPr>
          <a:xfrm>
            <a:off x="793790" y="2654856"/>
            <a:ext cx="6244709" cy="3512582"/>
          </a:xfrm>
          <a:prstGeom prst="rect">
            <a:avLst/>
          </a:prstGeom>
        </p:spPr>
      </p:pic>
      <p:sp>
        <p:nvSpPr>
          <p:cNvPr id="4" name="Text 1"/>
          <p:cNvSpPr/>
          <p:nvPr/>
        </p:nvSpPr>
        <p:spPr>
          <a:xfrm>
            <a:off x="7599521" y="260377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Kakuma Refugee Camp hosts thousands of displaced individuals facing daily challenges.</a:t>
            </a:r>
            <a:endParaRPr lang="en-US" sz="1750" dirty="0"/>
          </a:p>
        </p:txBody>
      </p:sp>
      <p:sp>
        <p:nvSpPr>
          <p:cNvPr id="5" name="Text 2"/>
          <p:cNvSpPr/>
          <p:nvPr/>
        </p:nvSpPr>
        <p:spPr>
          <a:xfrm>
            <a:off x="7599521" y="340887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Consistent and fair food distribution is critical for welfare and survival.</a:t>
            </a:r>
            <a:endParaRPr lang="en-US" sz="1750" dirty="0"/>
          </a:p>
        </p:txBody>
      </p:sp>
      <p:sp>
        <p:nvSpPr>
          <p:cNvPr id="6" name="Text 3"/>
          <p:cNvSpPr/>
          <p:nvPr/>
        </p:nvSpPr>
        <p:spPr>
          <a:xfrm>
            <a:off x="7599521" y="421397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The camp frequently experiences issues of ration insufficiency.</a:t>
            </a:r>
            <a:endParaRPr lang="en-US" sz="1750" dirty="0"/>
          </a:p>
        </p:txBody>
      </p:sp>
      <p:sp>
        <p:nvSpPr>
          <p:cNvPr id="7" name="Text 4"/>
          <p:cNvSpPr/>
          <p:nvPr/>
        </p:nvSpPr>
        <p:spPr>
          <a:xfrm>
            <a:off x="7599521" y="501908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Food rations are distributed monthly, impacting household stability.</a:t>
            </a:r>
            <a:endParaRPr lang="en-US" sz="1750" dirty="0"/>
          </a:p>
        </p:txBody>
      </p:sp>
      <p:sp>
        <p:nvSpPr>
          <p:cNvPr id="8" name="Text 5"/>
          <p:cNvSpPr/>
          <p:nvPr/>
        </p:nvSpPr>
        <p:spPr>
          <a:xfrm>
            <a:off x="7599521" y="5948958"/>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This project analyzes food distribution trends using a simulated dataset to identify key areas for improvement.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82823"/>
            <a:ext cx="13042821" cy="1346835"/>
          </a:xfrm>
          <a:prstGeom prst="rect">
            <a:avLst/>
          </a:prstGeom>
          <a:noFill/>
          <a:ln/>
        </p:spPr>
        <p:txBody>
          <a:bodyPr wrap="square" lIns="0" tIns="0" rIns="0" bIns="0" rtlCol="0" anchor="t"/>
          <a:lstStyle/>
          <a:p>
            <a:pPr marL="0" indent="0" algn="l">
              <a:lnSpc>
                <a:spcPts val="5300"/>
              </a:lnSpc>
              <a:buNone/>
            </a:pPr>
            <a:r>
              <a:rPr lang="en-US" sz="4200" b="1" dirty="0">
                <a:solidFill>
                  <a:srgbClr val="333F70"/>
                </a:solidFill>
                <a:latin typeface="Unbounded Bold" pitchFamily="34" charset="0"/>
                <a:ea typeface="Unbounded Bold" pitchFamily="34" charset="-122"/>
                <a:cs typeface="Unbounded Bold" pitchFamily="34" charset="-120"/>
              </a:rPr>
              <a:t>Project Objectives: Enhancing Distribution</a:t>
            </a:r>
            <a:endParaRPr lang="en-US" sz="4200" dirty="0"/>
          </a:p>
        </p:txBody>
      </p:sp>
      <p:sp>
        <p:nvSpPr>
          <p:cNvPr id="3" name="Shape 1"/>
          <p:cNvSpPr/>
          <p:nvPr/>
        </p:nvSpPr>
        <p:spPr>
          <a:xfrm>
            <a:off x="793790" y="2783681"/>
            <a:ext cx="6413659" cy="1939885"/>
          </a:xfrm>
          <a:prstGeom prst="roundRect">
            <a:avLst>
              <a:gd name="adj" fmla="val 7542"/>
            </a:avLst>
          </a:prstGeom>
          <a:solidFill>
            <a:srgbClr val="FFFFFF"/>
          </a:solidFill>
          <a:ln/>
        </p:spPr>
      </p:sp>
      <p:sp>
        <p:nvSpPr>
          <p:cNvPr id="4" name="Shape 2"/>
          <p:cNvSpPr/>
          <p:nvPr/>
        </p:nvSpPr>
        <p:spPr>
          <a:xfrm>
            <a:off x="793790" y="2753201"/>
            <a:ext cx="6413659" cy="121920"/>
          </a:xfrm>
          <a:prstGeom prst="roundRect">
            <a:avLst>
              <a:gd name="adj" fmla="val 74233"/>
            </a:avLst>
          </a:prstGeom>
          <a:solidFill>
            <a:srgbClr val="26A688"/>
          </a:solidFill>
          <a:ln/>
        </p:spPr>
      </p:sp>
      <p:sp>
        <p:nvSpPr>
          <p:cNvPr id="5" name="Shape 3"/>
          <p:cNvSpPr/>
          <p:nvPr/>
        </p:nvSpPr>
        <p:spPr>
          <a:xfrm>
            <a:off x="3677424" y="2460546"/>
            <a:ext cx="646390" cy="646390"/>
          </a:xfrm>
          <a:prstGeom prst="roundRect">
            <a:avLst>
              <a:gd name="adj" fmla="val 141463"/>
            </a:avLst>
          </a:prstGeom>
          <a:solidFill>
            <a:srgbClr val="26A688"/>
          </a:solidFill>
          <a:ln/>
        </p:spPr>
      </p:sp>
      <p:sp>
        <p:nvSpPr>
          <p:cNvPr id="6" name="Text 4"/>
          <p:cNvSpPr/>
          <p:nvPr/>
        </p:nvSpPr>
        <p:spPr>
          <a:xfrm>
            <a:off x="3871377" y="2622113"/>
            <a:ext cx="258485" cy="323136"/>
          </a:xfrm>
          <a:prstGeom prst="rect">
            <a:avLst/>
          </a:prstGeom>
          <a:noFill/>
          <a:ln/>
        </p:spPr>
        <p:txBody>
          <a:bodyPr wrap="none" lIns="0" tIns="0" rIns="0" bIns="0" rtlCol="0" anchor="t"/>
          <a:lstStyle/>
          <a:p>
            <a:pPr marL="0" indent="0" algn="l">
              <a:lnSpc>
                <a:spcPts val="3250"/>
              </a:lnSpc>
              <a:buNone/>
            </a:pPr>
            <a:r>
              <a:rPr lang="en-US" sz="2000" b="1" dirty="0">
                <a:solidFill>
                  <a:srgbClr val="FFFFFF"/>
                </a:solidFill>
                <a:latin typeface="Unbounded Bold" pitchFamily="34" charset="0"/>
                <a:ea typeface="Unbounded Bold" pitchFamily="34" charset="-122"/>
                <a:cs typeface="Unbounded Bold" pitchFamily="34" charset="-120"/>
              </a:rPr>
              <a:t>1</a:t>
            </a:r>
            <a:endParaRPr lang="en-US" sz="2000" dirty="0"/>
          </a:p>
        </p:txBody>
      </p:sp>
      <p:sp>
        <p:nvSpPr>
          <p:cNvPr id="7" name="Text 5"/>
          <p:cNvSpPr/>
          <p:nvPr/>
        </p:nvSpPr>
        <p:spPr>
          <a:xfrm>
            <a:off x="1039654" y="3322320"/>
            <a:ext cx="4703207" cy="336590"/>
          </a:xfrm>
          <a:prstGeom prst="rect">
            <a:avLst/>
          </a:prstGeom>
          <a:noFill/>
          <a:ln/>
        </p:spPr>
        <p:txBody>
          <a:bodyPr wrap="none" lIns="0" tIns="0" rIns="0" bIns="0" rtlCol="0" anchor="t"/>
          <a:lstStyle/>
          <a:p>
            <a:pPr marL="0" indent="0" algn="l">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Analyze Distribution Trends</a:t>
            </a:r>
            <a:endParaRPr lang="en-US" sz="2100" dirty="0"/>
          </a:p>
        </p:txBody>
      </p:sp>
      <p:sp>
        <p:nvSpPr>
          <p:cNvPr id="8" name="Text 6"/>
          <p:cNvSpPr/>
          <p:nvPr/>
        </p:nvSpPr>
        <p:spPr>
          <a:xfrm>
            <a:off x="1039654" y="3788093"/>
            <a:ext cx="5921931" cy="689610"/>
          </a:xfrm>
          <a:prstGeom prst="rect">
            <a:avLst/>
          </a:prstGeom>
          <a:noFill/>
          <a:ln/>
        </p:spPr>
        <p:txBody>
          <a:bodyPr wrap="square" lIns="0" tIns="0" rIns="0" bIns="0" rtlCol="0" anchor="t"/>
          <a:lstStyle/>
          <a:p>
            <a:pPr marL="0" indent="0" algn="l">
              <a:lnSpc>
                <a:spcPts val="2700"/>
              </a:lnSpc>
              <a:buNone/>
            </a:pPr>
            <a:r>
              <a:rPr lang="en-US" sz="1650" dirty="0">
                <a:solidFill>
                  <a:srgbClr val="333F70"/>
                </a:solidFill>
                <a:latin typeface="Open Sans" pitchFamily="34" charset="0"/>
                <a:ea typeface="Open Sans" pitchFamily="34" charset="-122"/>
                <a:cs typeface="Open Sans" pitchFamily="34" charset="-120"/>
              </a:rPr>
              <a:t>Assess current food distribution patterns across various zones and time periods within Kakuma.</a:t>
            </a:r>
            <a:endParaRPr lang="en-US" sz="1650" dirty="0"/>
          </a:p>
        </p:txBody>
      </p:sp>
      <p:sp>
        <p:nvSpPr>
          <p:cNvPr id="9" name="Shape 7"/>
          <p:cNvSpPr/>
          <p:nvPr/>
        </p:nvSpPr>
        <p:spPr>
          <a:xfrm>
            <a:off x="7422833" y="2783681"/>
            <a:ext cx="6413778" cy="1939885"/>
          </a:xfrm>
          <a:prstGeom prst="roundRect">
            <a:avLst>
              <a:gd name="adj" fmla="val 7542"/>
            </a:avLst>
          </a:prstGeom>
          <a:solidFill>
            <a:srgbClr val="FFFFFF"/>
          </a:solidFill>
          <a:ln/>
        </p:spPr>
      </p:sp>
      <p:sp>
        <p:nvSpPr>
          <p:cNvPr id="10" name="Shape 8"/>
          <p:cNvSpPr/>
          <p:nvPr/>
        </p:nvSpPr>
        <p:spPr>
          <a:xfrm>
            <a:off x="7422833" y="2753201"/>
            <a:ext cx="6413778" cy="121920"/>
          </a:xfrm>
          <a:prstGeom prst="roundRect">
            <a:avLst>
              <a:gd name="adj" fmla="val 74233"/>
            </a:avLst>
          </a:prstGeom>
          <a:solidFill>
            <a:srgbClr val="26A688"/>
          </a:solidFill>
          <a:ln/>
        </p:spPr>
      </p:sp>
      <p:sp>
        <p:nvSpPr>
          <p:cNvPr id="11" name="Shape 9"/>
          <p:cNvSpPr/>
          <p:nvPr/>
        </p:nvSpPr>
        <p:spPr>
          <a:xfrm>
            <a:off x="10306467" y="2460546"/>
            <a:ext cx="646390" cy="646390"/>
          </a:xfrm>
          <a:prstGeom prst="roundRect">
            <a:avLst>
              <a:gd name="adj" fmla="val 141463"/>
            </a:avLst>
          </a:prstGeom>
          <a:solidFill>
            <a:srgbClr val="26A688"/>
          </a:solidFill>
          <a:ln/>
        </p:spPr>
      </p:sp>
      <p:sp>
        <p:nvSpPr>
          <p:cNvPr id="12" name="Text 10"/>
          <p:cNvSpPr/>
          <p:nvPr/>
        </p:nvSpPr>
        <p:spPr>
          <a:xfrm>
            <a:off x="10500420" y="2622113"/>
            <a:ext cx="258485" cy="323136"/>
          </a:xfrm>
          <a:prstGeom prst="rect">
            <a:avLst/>
          </a:prstGeom>
          <a:noFill/>
          <a:ln/>
        </p:spPr>
        <p:txBody>
          <a:bodyPr wrap="none" lIns="0" tIns="0" rIns="0" bIns="0" rtlCol="0" anchor="t"/>
          <a:lstStyle/>
          <a:p>
            <a:pPr marL="0" indent="0" algn="l">
              <a:lnSpc>
                <a:spcPts val="3250"/>
              </a:lnSpc>
              <a:buNone/>
            </a:pPr>
            <a:r>
              <a:rPr lang="en-US" sz="2000" b="1" dirty="0">
                <a:solidFill>
                  <a:srgbClr val="FFFFFF"/>
                </a:solidFill>
                <a:latin typeface="Unbounded Bold" pitchFamily="34" charset="0"/>
                <a:ea typeface="Unbounded Bold" pitchFamily="34" charset="-122"/>
                <a:cs typeface="Unbounded Bold" pitchFamily="34" charset="-120"/>
              </a:rPr>
              <a:t>2</a:t>
            </a:r>
            <a:endParaRPr lang="en-US" sz="2000" dirty="0"/>
          </a:p>
        </p:txBody>
      </p:sp>
      <p:sp>
        <p:nvSpPr>
          <p:cNvPr id="13" name="Text 11"/>
          <p:cNvSpPr/>
          <p:nvPr/>
        </p:nvSpPr>
        <p:spPr>
          <a:xfrm>
            <a:off x="7668697" y="3322320"/>
            <a:ext cx="5369481" cy="336590"/>
          </a:xfrm>
          <a:prstGeom prst="rect">
            <a:avLst/>
          </a:prstGeom>
          <a:noFill/>
          <a:ln/>
        </p:spPr>
        <p:txBody>
          <a:bodyPr wrap="none" lIns="0" tIns="0" rIns="0" bIns="0" rtlCol="0" anchor="t"/>
          <a:lstStyle/>
          <a:p>
            <a:pPr marL="0" indent="0" algn="l">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Evaluate Household Allocations</a:t>
            </a:r>
            <a:endParaRPr lang="en-US" sz="2100" dirty="0"/>
          </a:p>
        </p:txBody>
      </p:sp>
      <p:sp>
        <p:nvSpPr>
          <p:cNvPr id="14" name="Text 12"/>
          <p:cNvSpPr/>
          <p:nvPr/>
        </p:nvSpPr>
        <p:spPr>
          <a:xfrm>
            <a:off x="7668697" y="3788093"/>
            <a:ext cx="5922050" cy="689610"/>
          </a:xfrm>
          <a:prstGeom prst="rect">
            <a:avLst/>
          </a:prstGeom>
          <a:noFill/>
          <a:ln/>
        </p:spPr>
        <p:txBody>
          <a:bodyPr wrap="square" lIns="0" tIns="0" rIns="0" bIns="0" rtlCol="0" anchor="t"/>
          <a:lstStyle/>
          <a:p>
            <a:pPr marL="0" indent="0" algn="l">
              <a:lnSpc>
                <a:spcPts val="2700"/>
              </a:lnSpc>
              <a:buNone/>
            </a:pPr>
            <a:r>
              <a:rPr lang="en-US" sz="1650" dirty="0">
                <a:solidFill>
                  <a:srgbClr val="333F70"/>
                </a:solidFill>
                <a:latin typeface="Open Sans" pitchFamily="34" charset="0"/>
                <a:ea typeface="Open Sans" pitchFamily="34" charset="-122"/>
                <a:cs typeface="Open Sans" pitchFamily="34" charset="-120"/>
              </a:rPr>
              <a:t>Identify any variations or irregularities in food allocation based on household size or type.</a:t>
            </a:r>
            <a:endParaRPr lang="en-US" sz="1650" dirty="0"/>
          </a:p>
        </p:txBody>
      </p:sp>
      <p:sp>
        <p:nvSpPr>
          <p:cNvPr id="15" name="Shape 13"/>
          <p:cNvSpPr/>
          <p:nvPr/>
        </p:nvSpPr>
        <p:spPr>
          <a:xfrm>
            <a:off x="793790" y="5262086"/>
            <a:ext cx="6413659" cy="2284690"/>
          </a:xfrm>
          <a:prstGeom prst="roundRect">
            <a:avLst>
              <a:gd name="adj" fmla="val 6404"/>
            </a:avLst>
          </a:prstGeom>
          <a:solidFill>
            <a:srgbClr val="FFFFFF"/>
          </a:solidFill>
          <a:ln/>
        </p:spPr>
      </p:sp>
      <p:sp>
        <p:nvSpPr>
          <p:cNvPr id="16" name="Shape 14"/>
          <p:cNvSpPr/>
          <p:nvPr/>
        </p:nvSpPr>
        <p:spPr>
          <a:xfrm>
            <a:off x="793790" y="5231606"/>
            <a:ext cx="6413659" cy="121920"/>
          </a:xfrm>
          <a:prstGeom prst="roundRect">
            <a:avLst>
              <a:gd name="adj" fmla="val 74233"/>
            </a:avLst>
          </a:prstGeom>
          <a:solidFill>
            <a:srgbClr val="26A688"/>
          </a:solidFill>
          <a:ln/>
        </p:spPr>
      </p:sp>
      <p:sp>
        <p:nvSpPr>
          <p:cNvPr id="17" name="Shape 15"/>
          <p:cNvSpPr/>
          <p:nvPr/>
        </p:nvSpPr>
        <p:spPr>
          <a:xfrm>
            <a:off x="3677424" y="4938951"/>
            <a:ext cx="646390" cy="646390"/>
          </a:xfrm>
          <a:prstGeom prst="roundRect">
            <a:avLst>
              <a:gd name="adj" fmla="val 141463"/>
            </a:avLst>
          </a:prstGeom>
          <a:solidFill>
            <a:srgbClr val="26A688"/>
          </a:solidFill>
          <a:ln/>
        </p:spPr>
      </p:sp>
      <p:sp>
        <p:nvSpPr>
          <p:cNvPr id="18" name="Text 16"/>
          <p:cNvSpPr/>
          <p:nvPr/>
        </p:nvSpPr>
        <p:spPr>
          <a:xfrm>
            <a:off x="3871377" y="5100518"/>
            <a:ext cx="258485" cy="323136"/>
          </a:xfrm>
          <a:prstGeom prst="rect">
            <a:avLst/>
          </a:prstGeom>
          <a:noFill/>
          <a:ln/>
        </p:spPr>
        <p:txBody>
          <a:bodyPr wrap="none" lIns="0" tIns="0" rIns="0" bIns="0" rtlCol="0" anchor="t"/>
          <a:lstStyle/>
          <a:p>
            <a:pPr marL="0" indent="0" algn="l">
              <a:lnSpc>
                <a:spcPts val="3250"/>
              </a:lnSpc>
              <a:buNone/>
            </a:pPr>
            <a:r>
              <a:rPr lang="en-US" sz="2000" b="1" dirty="0">
                <a:solidFill>
                  <a:srgbClr val="FFFFFF"/>
                </a:solidFill>
                <a:latin typeface="Unbounded Bold" pitchFamily="34" charset="0"/>
                <a:ea typeface="Unbounded Bold" pitchFamily="34" charset="-122"/>
                <a:cs typeface="Unbounded Bold" pitchFamily="34" charset="-120"/>
              </a:rPr>
              <a:t>3</a:t>
            </a:r>
            <a:endParaRPr lang="en-US" sz="2000" dirty="0"/>
          </a:p>
        </p:txBody>
      </p:sp>
      <p:sp>
        <p:nvSpPr>
          <p:cNvPr id="19" name="Text 17"/>
          <p:cNvSpPr/>
          <p:nvPr/>
        </p:nvSpPr>
        <p:spPr>
          <a:xfrm>
            <a:off x="1039654" y="5800725"/>
            <a:ext cx="3835122" cy="336590"/>
          </a:xfrm>
          <a:prstGeom prst="rect">
            <a:avLst/>
          </a:prstGeom>
          <a:noFill/>
          <a:ln/>
        </p:spPr>
        <p:txBody>
          <a:bodyPr wrap="none" lIns="0" tIns="0" rIns="0" bIns="0" rtlCol="0" anchor="t"/>
          <a:lstStyle/>
          <a:p>
            <a:pPr marL="0" indent="0" algn="l">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Segment Beneficiaries</a:t>
            </a:r>
            <a:endParaRPr lang="en-US" sz="2100" dirty="0"/>
          </a:p>
        </p:txBody>
      </p:sp>
      <p:sp>
        <p:nvSpPr>
          <p:cNvPr id="20" name="Text 18"/>
          <p:cNvSpPr/>
          <p:nvPr/>
        </p:nvSpPr>
        <p:spPr>
          <a:xfrm>
            <a:off x="1039654" y="6266497"/>
            <a:ext cx="5921931" cy="689610"/>
          </a:xfrm>
          <a:prstGeom prst="rect">
            <a:avLst/>
          </a:prstGeom>
          <a:noFill/>
          <a:ln/>
        </p:spPr>
        <p:txBody>
          <a:bodyPr wrap="square" lIns="0" tIns="0" rIns="0" bIns="0" rtlCol="0" anchor="t"/>
          <a:lstStyle/>
          <a:p>
            <a:pPr marL="0" indent="0" algn="l">
              <a:lnSpc>
                <a:spcPts val="2700"/>
              </a:lnSpc>
              <a:buNone/>
            </a:pPr>
            <a:r>
              <a:rPr lang="en-US" sz="1650" dirty="0">
                <a:solidFill>
                  <a:srgbClr val="333F70"/>
                </a:solidFill>
                <a:latin typeface="Open Sans" pitchFamily="34" charset="0"/>
                <a:ea typeface="Open Sans" pitchFamily="34" charset="-122"/>
                <a:cs typeface="Open Sans" pitchFamily="34" charset="-120"/>
              </a:rPr>
              <a:t>Classify beneficiaries by zone and household size to gain targeted insights into their needs.</a:t>
            </a:r>
            <a:endParaRPr lang="en-US" sz="1650" dirty="0"/>
          </a:p>
        </p:txBody>
      </p:sp>
      <p:sp>
        <p:nvSpPr>
          <p:cNvPr id="21" name="Shape 19"/>
          <p:cNvSpPr/>
          <p:nvPr/>
        </p:nvSpPr>
        <p:spPr>
          <a:xfrm>
            <a:off x="7422833" y="5262086"/>
            <a:ext cx="6413778" cy="2284690"/>
          </a:xfrm>
          <a:prstGeom prst="roundRect">
            <a:avLst>
              <a:gd name="adj" fmla="val 6404"/>
            </a:avLst>
          </a:prstGeom>
          <a:solidFill>
            <a:srgbClr val="FFFFFF"/>
          </a:solidFill>
          <a:ln/>
        </p:spPr>
      </p:sp>
      <p:sp>
        <p:nvSpPr>
          <p:cNvPr id="22" name="Shape 20"/>
          <p:cNvSpPr/>
          <p:nvPr/>
        </p:nvSpPr>
        <p:spPr>
          <a:xfrm>
            <a:off x="7422833" y="5231606"/>
            <a:ext cx="6413778" cy="121920"/>
          </a:xfrm>
          <a:prstGeom prst="roundRect">
            <a:avLst>
              <a:gd name="adj" fmla="val 74233"/>
            </a:avLst>
          </a:prstGeom>
          <a:solidFill>
            <a:srgbClr val="26A688"/>
          </a:solidFill>
          <a:ln/>
        </p:spPr>
      </p:sp>
      <p:sp>
        <p:nvSpPr>
          <p:cNvPr id="23" name="Shape 21"/>
          <p:cNvSpPr/>
          <p:nvPr/>
        </p:nvSpPr>
        <p:spPr>
          <a:xfrm>
            <a:off x="10306467" y="4938951"/>
            <a:ext cx="646390" cy="646390"/>
          </a:xfrm>
          <a:prstGeom prst="roundRect">
            <a:avLst>
              <a:gd name="adj" fmla="val 141463"/>
            </a:avLst>
          </a:prstGeom>
          <a:solidFill>
            <a:srgbClr val="26A688"/>
          </a:solidFill>
          <a:ln/>
        </p:spPr>
      </p:sp>
      <p:sp>
        <p:nvSpPr>
          <p:cNvPr id="24" name="Text 22"/>
          <p:cNvSpPr/>
          <p:nvPr/>
        </p:nvSpPr>
        <p:spPr>
          <a:xfrm>
            <a:off x="10500420" y="5100518"/>
            <a:ext cx="258485" cy="323136"/>
          </a:xfrm>
          <a:prstGeom prst="rect">
            <a:avLst/>
          </a:prstGeom>
          <a:noFill/>
          <a:ln/>
        </p:spPr>
        <p:txBody>
          <a:bodyPr wrap="none" lIns="0" tIns="0" rIns="0" bIns="0" rtlCol="0" anchor="t"/>
          <a:lstStyle/>
          <a:p>
            <a:pPr marL="0" indent="0" algn="l">
              <a:lnSpc>
                <a:spcPts val="3250"/>
              </a:lnSpc>
              <a:buNone/>
            </a:pPr>
            <a:r>
              <a:rPr lang="en-US" sz="2000" b="1" dirty="0">
                <a:solidFill>
                  <a:srgbClr val="FFFFFF"/>
                </a:solidFill>
                <a:latin typeface="Unbounded Bold" pitchFamily="34" charset="0"/>
                <a:ea typeface="Unbounded Bold" pitchFamily="34" charset="-122"/>
                <a:cs typeface="Unbounded Bold" pitchFamily="34" charset="-120"/>
              </a:rPr>
              <a:t>4</a:t>
            </a:r>
            <a:endParaRPr lang="en-US" sz="2000" dirty="0"/>
          </a:p>
        </p:txBody>
      </p:sp>
      <p:sp>
        <p:nvSpPr>
          <p:cNvPr id="25" name="Text 23"/>
          <p:cNvSpPr/>
          <p:nvPr/>
        </p:nvSpPr>
        <p:spPr>
          <a:xfrm>
            <a:off x="7668697" y="5800725"/>
            <a:ext cx="4937760" cy="336590"/>
          </a:xfrm>
          <a:prstGeom prst="rect">
            <a:avLst/>
          </a:prstGeom>
          <a:noFill/>
          <a:ln/>
        </p:spPr>
        <p:txBody>
          <a:bodyPr wrap="none" lIns="0" tIns="0" rIns="0" bIns="0" rtlCol="0" anchor="t"/>
          <a:lstStyle/>
          <a:p>
            <a:pPr marL="0" indent="0" algn="l">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Generate Actionable Insights</a:t>
            </a:r>
            <a:endParaRPr lang="en-US" sz="2100" dirty="0"/>
          </a:p>
        </p:txBody>
      </p:sp>
      <p:sp>
        <p:nvSpPr>
          <p:cNvPr id="26" name="Text 24"/>
          <p:cNvSpPr/>
          <p:nvPr/>
        </p:nvSpPr>
        <p:spPr>
          <a:xfrm>
            <a:off x="7668697" y="6266497"/>
            <a:ext cx="5922050" cy="1034415"/>
          </a:xfrm>
          <a:prstGeom prst="rect">
            <a:avLst/>
          </a:prstGeom>
          <a:noFill/>
          <a:ln/>
        </p:spPr>
        <p:txBody>
          <a:bodyPr wrap="square" lIns="0" tIns="0" rIns="0" bIns="0" rtlCol="0" anchor="t"/>
          <a:lstStyle/>
          <a:p>
            <a:pPr marL="0" indent="0" algn="l">
              <a:lnSpc>
                <a:spcPts val="2700"/>
              </a:lnSpc>
              <a:buNone/>
            </a:pPr>
            <a:r>
              <a:rPr lang="en-US" sz="1650" dirty="0">
                <a:solidFill>
                  <a:srgbClr val="333F70"/>
                </a:solidFill>
                <a:latin typeface="Open Sans" pitchFamily="34" charset="0"/>
                <a:ea typeface="Open Sans" pitchFamily="34" charset="-122"/>
                <a:cs typeface="Open Sans" pitchFamily="34" charset="-120"/>
              </a:rPr>
              <a:t>Provide data-driven recommendations to improve the fairness, consistency, and overall efficiency of food distribution.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93790" y="167092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Dataset Overview: A Simulated Reality</a:t>
            </a:r>
            <a:endParaRPr lang="en-US" sz="4450" dirty="0"/>
          </a:p>
        </p:txBody>
      </p:sp>
      <p:sp>
        <p:nvSpPr>
          <p:cNvPr id="4" name="Text 1"/>
          <p:cNvSpPr/>
          <p:nvPr/>
        </p:nvSpPr>
        <p:spPr>
          <a:xfrm>
            <a:off x="793790" y="3428643"/>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The analysis is based on a simulated dataset, designed to mirror potential real-world distribution scenarios.</a:t>
            </a:r>
            <a:endParaRPr lang="en-US" sz="1750" dirty="0"/>
          </a:p>
        </p:txBody>
      </p:sp>
      <p:sp>
        <p:nvSpPr>
          <p:cNvPr id="5" name="Text 2"/>
          <p:cNvSpPr/>
          <p:nvPr/>
        </p:nvSpPr>
        <p:spPr>
          <a:xfrm>
            <a:off x="793790" y="440959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333F70"/>
                </a:solidFill>
                <a:latin typeface="Open Sans" pitchFamily="34" charset="0"/>
                <a:ea typeface="Open Sans" pitchFamily="34" charset="-122"/>
                <a:cs typeface="Open Sans" pitchFamily="34" charset="-120"/>
              </a:rPr>
              <a:t>Nature:</a:t>
            </a:r>
            <a:r>
              <a:rPr lang="en-US" sz="1750" dirty="0">
                <a:solidFill>
                  <a:srgbClr val="333F70"/>
                </a:solidFill>
                <a:latin typeface="Open Sans" pitchFamily="34" charset="0"/>
                <a:ea typeface="Open Sans" pitchFamily="34" charset="-122"/>
                <a:cs typeface="Open Sans" pitchFamily="34" charset="-120"/>
              </a:rPr>
              <a:t> Fictional and created purely for academic analysis.</a:t>
            </a:r>
            <a:endParaRPr lang="en-US" sz="1750" dirty="0"/>
          </a:p>
        </p:txBody>
      </p:sp>
      <p:sp>
        <p:nvSpPr>
          <p:cNvPr id="6" name="Text 3"/>
          <p:cNvSpPr/>
          <p:nvPr/>
        </p:nvSpPr>
        <p:spPr>
          <a:xfrm>
            <a:off x="793790" y="4851797"/>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333F70"/>
                </a:solidFill>
                <a:latin typeface="Open Sans" pitchFamily="34" charset="0"/>
                <a:ea typeface="Open Sans" pitchFamily="34" charset="-122"/>
                <a:cs typeface="Open Sans" pitchFamily="34" charset="-120"/>
              </a:rPr>
              <a:t>Dimensions:</a:t>
            </a:r>
            <a:r>
              <a:rPr lang="en-US" sz="1750" dirty="0">
                <a:solidFill>
                  <a:srgbClr val="333F70"/>
                </a:solidFill>
                <a:latin typeface="Open Sans" pitchFamily="34" charset="0"/>
                <a:ea typeface="Open Sans" pitchFamily="34" charset="-122"/>
                <a:cs typeface="Open Sans" pitchFamily="34" charset="-120"/>
              </a:rPr>
              <a:t> Comprises 16 distinct columns and 1000 detailed rows.</a:t>
            </a:r>
            <a:endParaRPr lang="en-US" sz="1750" dirty="0"/>
          </a:p>
        </p:txBody>
      </p:sp>
      <p:sp>
        <p:nvSpPr>
          <p:cNvPr id="7" name="Text 4"/>
          <p:cNvSpPr/>
          <p:nvPr/>
        </p:nvSpPr>
        <p:spPr>
          <a:xfrm>
            <a:off x="793790" y="5832753"/>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This synthetic data allows for a robust exploration of food distribution challenges without compromising real beneficiary privacy.</a:t>
            </a:r>
            <a:endParaRPr lang="en-US" sz="1750" dirty="0"/>
          </a:p>
        </p:txBody>
      </p:sp>
      <p:pic>
        <p:nvPicPr>
          <p:cNvPr id="13" name="Picture 12">
            <a:extLst>
              <a:ext uri="{FF2B5EF4-FFF2-40B4-BE49-F238E27FC236}">
                <a16:creationId xmlns:a16="http://schemas.microsoft.com/office/drawing/2014/main" id="{5767C845-4FCE-4A9B-4AF2-977F4E63B782}"/>
              </a:ext>
            </a:extLst>
          </p:cNvPr>
          <p:cNvPicPr>
            <a:picLocks noChangeAspect="1"/>
          </p:cNvPicPr>
          <p:nvPr/>
        </p:nvPicPr>
        <p:blipFill>
          <a:blip r:embed="rId3"/>
          <a:stretch>
            <a:fillRect/>
          </a:stretch>
        </p:blipFill>
        <p:spPr>
          <a:xfrm>
            <a:off x="8350210" y="880946"/>
            <a:ext cx="5967955" cy="60328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00576"/>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Methodology: Data Preparation and Enhancement</a:t>
            </a:r>
            <a:endParaRPr lang="en-US" sz="4450" dirty="0"/>
          </a:p>
        </p:txBody>
      </p:sp>
      <p:sp>
        <p:nvSpPr>
          <p:cNvPr id="3" name="Shape 1"/>
          <p:cNvSpPr/>
          <p:nvPr/>
        </p:nvSpPr>
        <p:spPr>
          <a:xfrm>
            <a:off x="793790" y="3352205"/>
            <a:ext cx="4234220" cy="226814"/>
          </a:xfrm>
          <a:prstGeom prst="roundRect">
            <a:avLst>
              <a:gd name="adj" fmla="val 42003"/>
            </a:avLst>
          </a:prstGeom>
          <a:solidFill>
            <a:srgbClr val="D6F5EE"/>
          </a:solidFill>
          <a:ln w="7620">
            <a:solidFill>
              <a:srgbClr val="BCDBD4"/>
            </a:solidFill>
            <a:prstDash val="solid"/>
          </a:ln>
        </p:spPr>
      </p:sp>
      <p:sp>
        <p:nvSpPr>
          <p:cNvPr id="4" name="Text 2"/>
          <p:cNvSpPr/>
          <p:nvPr/>
        </p:nvSpPr>
        <p:spPr>
          <a:xfrm>
            <a:off x="1020604" y="3805833"/>
            <a:ext cx="3594616"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Initial Data Cleaning</a:t>
            </a:r>
            <a:endParaRPr lang="en-US" sz="2200" dirty="0"/>
          </a:p>
        </p:txBody>
      </p:sp>
      <p:sp>
        <p:nvSpPr>
          <p:cNvPr id="5" name="Text 3"/>
          <p:cNvSpPr/>
          <p:nvPr/>
        </p:nvSpPr>
        <p:spPr>
          <a:xfrm>
            <a:off x="1020604" y="4296251"/>
            <a:ext cx="3780592"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Identified and addressed 100 missing values across various columns.</a:t>
            </a:r>
            <a:endParaRPr lang="en-US" sz="1750" dirty="0"/>
          </a:p>
        </p:txBody>
      </p:sp>
      <p:sp>
        <p:nvSpPr>
          <p:cNvPr id="6" name="Shape 4"/>
          <p:cNvSpPr/>
          <p:nvPr/>
        </p:nvSpPr>
        <p:spPr>
          <a:xfrm>
            <a:off x="5198031" y="3011924"/>
            <a:ext cx="4234220" cy="226814"/>
          </a:xfrm>
          <a:prstGeom prst="roundRect">
            <a:avLst>
              <a:gd name="adj" fmla="val 42003"/>
            </a:avLst>
          </a:prstGeom>
          <a:solidFill>
            <a:srgbClr val="D6F5EE"/>
          </a:solidFill>
          <a:ln w="7620">
            <a:solidFill>
              <a:srgbClr val="BCDBD4"/>
            </a:solidFill>
            <a:prstDash val="solid"/>
          </a:ln>
        </p:spPr>
      </p:sp>
      <p:sp>
        <p:nvSpPr>
          <p:cNvPr id="7" name="Text 5"/>
          <p:cNvSpPr/>
          <p:nvPr/>
        </p:nvSpPr>
        <p:spPr>
          <a:xfrm>
            <a:off x="5424845" y="3465552"/>
            <a:ext cx="3780592" cy="70866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Missing Value Imputation</a:t>
            </a:r>
            <a:endParaRPr lang="en-US" sz="2200" dirty="0"/>
          </a:p>
        </p:txBody>
      </p:sp>
      <p:sp>
        <p:nvSpPr>
          <p:cNvPr id="8" name="Text 6"/>
          <p:cNvSpPr/>
          <p:nvPr/>
        </p:nvSpPr>
        <p:spPr>
          <a:xfrm>
            <a:off x="5424845" y="4310301"/>
            <a:ext cx="3780592"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Applied appropriate methods:</a:t>
            </a:r>
            <a:endParaRPr lang="en-US" sz="1750" dirty="0"/>
          </a:p>
        </p:txBody>
      </p:sp>
      <p:sp>
        <p:nvSpPr>
          <p:cNvPr id="9" name="Text 7"/>
          <p:cNvSpPr/>
          <p:nvPr/>
        </p:nvSpPr>
        <p:spPr>
          <a:xfrm>
            <a:off x="5424845" y="4809292"/>
            <a:ext cx="3780592"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333F70"/>
                </a:solidFill>
                <a:latin typeface="Open Sans" pitchFamily="34" charset="0"/>
                <a:ea typeface="Open Sans" pitchFamily="34" charset="-122"/>
                <a:cs typeface="Open Sans" pitchFamily="34" charset="-120"/>
              </a:rPr>
              <a:t>Distribution Date:</a:t>
            </a:r>
            <a:r>
              <a:rPr lang="en-US" sz="1750" dirty="0">
                <a:solidFill>
                  <a:srgbClr val="333F70"/>
                </a:solidFill>
                <a:latin typeface="Open Sans" pitchFamily="34" charset="0"/>
                <a:ea typeface="Open Sans" pitchFamily="34" charset="-122"/>
                <a:cs typeface="Open Sans" pitchFamily="34" charset="-120"/>
              </a:rPr>
              <a:t> Backward fill (bfill) and forward fill (ffill).</a:t>
            </a:r>
            <a:endParaRPr lang="en-US" sz="1750" dirty="0"/>
          </a:p>
        </p:txBody>
      </p:sp>
      <p:sp>
        <p:nvSpPr>
          <p:cNvPr id="10" name="Text 8"/>
          <p:cNvSpPr/>
          <p:nvPr/>
        </p:nvSpPr>
        <p:spPr>
          <a:xfrm>
            <a:off x="5424845" y="5614392"/>
            <a:ext cx="3780592"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333F70"/>
                </a:solidFill>
                <a:latin typeface="Open Sans" pitchFamily="34" charset="0"/>
                <a:ea typeface="Open Sans" pitchFamily="34" charset="-122"/>
                <a:cs typeface="Open Sans" pitchFamily="34" charset="-120"/>
              </a:rPr>
              <a:t>Ration Amount:</a:t>
            </a:r>
            <a:r>
              <a:rPr lang="en-US" sz="1750" dirty="0">
                <a:solidFill>
                  <a:srgbClr val="333F70"/>
                </a:solidFill>
                <a:latin typeface="Open Sans" pitchFamily="34" charset="0"/>
                <a:ea typeface="Open Sans" pitchFamily="34" charset="-122"/>
                <a:cs typeface="Open Sans" pitchFamily="34" charset="-120"/>
              </a:rPr>
              <a:t> Median imputation to maintain data integrity.</a:t>
            </a:r>
            <a:endParaRPr lang="en-US" sz="1750" dirty="0"/>
          </a:p>
        </p:txBody>
      </p:sp>
      <p:sp>
        <p:nvSpPr>
          <p:cNvPr id="11" name="Text 9"/>
          <p:cNvSpPr/>
          <p:nvPr/>
        </p:nvSpPr>
        <p:spPr>
          <a:xfrm>
            <a:off x="5424845" y="6839188"/>
            <a:ext cx="3780592"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2" name="Shape 10"/>
          <p:cNvSpPr/>
          <p:nvPr/>
        </p:nvSpPr>
        <p:spPr>
          <a:xfrm>
            <a:off x="9602272" y="2671763"/>
            <a:ext cx="4234220" cy="226814"/>
          </a:xfrm>
          <a:prstGeom prst="roundRect">
            <a:avLst>
              <a:gd name="adj" fmla="val 42003"/>
            </a:avLst>
          </a:prstGeom>
          <a:solidFill>
            <a:srgbClr val="D6F5EE"/>
          </a:solidFill>
          <a:ln w="7620">
            <a:solidFill>
              <a:srgbClr val="BCDBD4"/>
            </a:solidFill>
            <a:prstDash val="solid"/>
          </a:ln>
        </p:spPr>
      </p:sp>
      <p:sp>
        <p:nvSpPr>
          <p:cNvPr id="13" name="Text 11"/>
          <p:cNvSpPr/>
          <p:nvPr/>
        </p:nvSpPr>
        <p:spPr>
          <a:xfrm>
            <a:off x="9829086" y="3125391"/>
            <a:ext cx="3780592" cy="70866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Data Transformation</a:t>
            </a:r>
            <a:endParaRPr lang="en-US" sz="2200" dirty="0"/>
          </a:p>
        </p:txBody>
      </p:sp>
      <p:sp>
        <p:nvSpPr>
          <p:cNvPr id="14" name="Text 12"/>
          <p:cNvSpPr/>
          <p:nvPr/>
        </p:nvSpPr>
        <p:spPr>
          <a:xfrm>
            <a:off x="9829086" y="3970139"/>
            <a:ext cx="3780592"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Engineered new features for deeper analysis:</a:t>
            </a:r>
            <a:endParaRPr lang="en-US" sz="1750" dirty="0"/>
          </a:p>
        </p:txBody>
      </p:sp>
      <p:sp>
        <p:nvSpPr>
          <p:cNvPr id="15" name="Text 13"/>
          <p:cNvSpPr/>
          <p:nvPr/>
        </p:nvSpPr>
        <p:spPr>
          <a:xfrm>
            <a:off x="9829086" y="4832033"/>
            <a:ext cx="378059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Calculated per-person ration metrics.</a:t>
            </a:r>
            <a:endParaRPr lang="en-US" sz="1750" dirty="0"/>
          </a:p>
        </p:txBody>
      </p:sp>
      <p:sp>
        <p:nvSpPr>
          <p:cNvPr id="16" name="Text 14"/>
          <p:cNvSpPr/>
          <p:nvPr/>
        </p:nvSpPr>
        <p:spPr>
          <a:xfrm>
            <a:off x="9829086" y="5637133"/>
            <a:ext cx="378059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Aggregated monthly and quarterly totals.</a:t>
            </a:r>
            <a:endParaRPr lang="en-US" sz="1750" dirty="0"/>
          </a:p>
        </p:txBody>
      </p:sp>
      <p:sp>
        <p:nvSpPr>
          <p:cNvPr id="17" name="Text 15"/>
          <p:cNvSpPr/>
          <p:nvPr/>
        </p:nvSpPr>
        <p:spPr>
          <a:xfrm>
            <a:off x="9829086" y="6499027"/>
            <a:ext cx="3780592"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9125" y="942856"/>
            <a:ext cx="9452015" cy="552807"/>
          </a:xfrm>
          <a:prstGeom prst="rect">
            <a:avLst/>
          </a:prstGeom>
          <a:noFill/>
          <a:ln/>
        </p:spPr>
        <p:txBody>
          <a:bodyPr wrap="none" lIns="0" tIns="0" rIns="0" bIns="0" rtlCol="0" anchor="t"/>
          <a:lstStyle/>
          <a:p>
            <a:pPr marL="0" indent="0" algn="l">
              <a:lnSpc>
                <a:spcPts val="4350"/>
              </a:lnSpc>
              <a:buNone/>
            </a:pPr>
            <a:r>
              <a:rPr lang="en-US" sz="3450" b="1" dirty="0">
                <a:solidFill>
                  <a:srgbClr val="333F70"/>
                </a:solidFill>
                <a:latin typeface="Unbounded Bold" pitchFamily="34" charset="0"/>
                <a:ea typeface="Unbounded Bold" pitchFamily="34" charset="-122"/>
                <a:cs typeface="Unbounded Bold" pitchFamily="34" charset="-120"/>
              </a:rPr>
              <a:t>Key Performance Indicators (KPIs)</a:t>
            </a:r>
            <a:endParaRPr lang="en-US" sz="3450" dirty="0"/>
          </a:p>
        </p:txBody>
      </p:sp>
      <p:sp>
        <p:nvSpPr>
          <p:cNvPr id="3" name="Text 1"/>
          <p:cNvSpPr/>
          <p:nvPr/>
        </p:nvSpPr>
        <p:spPr>
          <a:xfrm>
            <a:off x="619125" y="1849398"/>
            <a:ext cx="13392150" cy="566023"/>
          </a:xfrm>
          <a:prstGeom prst="rect">
            <a:avLst/>
          </a:prstGeom>
          <a:noFill/>
          <a:ln/>
        </p:spPr>
        <p:txBody>
          <a:bodyPr wrap="square" lIns="0" tIns="0" rIns="0" bIns="0" rtlCol="0" anchor="t"/>
          <a:lstStyle/>
          <a:p>
            <a:pPr marL="0" indent="0" algn="l">
              <a:lnSpc>
                <a:spcPts val="2200"/>
              </a:lnSpc>
              <a:buNone/>
            </a:pPr>
            <a:r>
              <a:rPr lang="en-US" sz="1350" dirty="0">
                <a:solidFill>
                  <a:srgbClr val="333F70"/>
                </a:solidFill>
                <a:latin typeface="Open Sans" pitchFamily="34" charset="0"/>
                <a:ea typeface="Open Sans" pitchFamily="34" charset="-122"/>
                <a:cs typeface="Open Sans" pitchFamily="34" charset="-120"/>
              </a:rPr>
              <a:t>To effectively measure and assess the food distribution system, several Key Performance Indicators were defined and calculated. These KPIs provide a quantifiable basis for evaluating efficiency and fairness.</a:t>
            </a:r>
            <a:endParaRPr lang="en-US" sz="1350" dirty="0"/>
          </a:p>
        </p:txBody>
      </p:sp>
      <p:pic>
        <p:nvPicPr>
          <p:cNvPr id="4" name="Image 0" descr="preencoded.png"/>
          <p:cNvPicPr>
            <a:picLocks noChangeAspect="1"/>
          </p:cNvPicPr>
          <p:nvPr/>
        </p:nvPicPr>
        <p:blipFill>
          <a:blip r:embed="rId3"/>
          <a:stretch>
            <a:fillRect/>
          </a:stretch>
        </p:blipFill>
        <p:spPr>
          <a:xfrm>
            <a:off x="626745" y="2729866"/>
            <a:ext cx="4263509" cy="2123002"/>
          </a:xfrm>
          <a:prstGeom prst="rect">
            <a:avLst/>
          </a:prstGeom>
        </p:spPr>
      </p:pic>
      <p:pic>
        <p:nvPicPr>
          <p:cNvPr id="5" name="Image 1" descr="preencoded.png"/>
          <p:cNvPicPr>
            <a:picLocks noChangeAspect="1"/>
          </p:cNvPicPr>
          <p:nvPr/>
        </p:nvPicPr>
        <p:blipFill>
          <a:blip r:embed="rId4"/>
          <a:stretch>
            <a:fillRect/>
          </a:stretch>
        </p:blipFill>
        <p:spPr>
          <a:xfrm>
            <a:off x="5031700" y="2729865"/>
            <a:ext cx="4260175" cy="2123003"/>
          </a:xfrm>
          <a:prstGeom prst="rect">
            <a:avLst/>
          </a:prstGeom>
        </p:spPr>
      </p:pic>
      <p:pic>
        <p:nvPicPr>
          <p:cNvPr id="6" name="Image 2" descr="preencoded.png"/>
          <p:cNvPicPr>
            <a:picLocks noChangeAspect="1"/>
          </p:cNvPicPr>
          <p:nvPr/>
        </p:nvPicPr>
        <p:blipFill>
          <a:blip r:embed="rId5"/>
          <a:stretch>
            <a:fillRect/>
          </a:stretch>
        </p:blipFill>
        <p:spPr>
          <a:xfrm>
            <a:off x="9433322" y="2729865"/>
            <a:ext cx="4570452" cy="2123003"/>
          </a:xfrm>
          <a:prstGeom prst="rect">
            <a:avLst/>
          </a:prstGeom>
        </p:spPr>
      </p:pic>
      <p:pic>
        <p:nvPicPr>
          <p:cNvPr id="10" name="Picture 9">
            <a:extLst>
              <a:ext uri="{FF2B5EF4-FFF2-40B4-BE49-F238E27FC236}">
                <a16:creationId xmlns:a16="http://schemas.microsoft.com/office/drawing/2014/main" id="{7385D79C-0E32-F4A0-3A4E-ED4DDEF9CE11}"/>
              </a:ext>
            </a:extLst>
          </p:cNvPr>
          <p:cNvPicPr>
            <a:picLocks noChangeAspect="1"/>
          </p:cNvPicPr>
          <p:nvPr/>
        </p:nvPicPr>
        <p:blipFill>
          <a:blip r:embed="rId6"/>
          <a:stretch>
            <a:fillRect/>
          </a:stretch>
        </p:blipFill>
        <p:spPr>
          <a:xfrm>
            <a:off x="626745" y="5296829"/>
            <a:ext cx="6130894" cy="2362239"/>
          </a:xfrm>
          <a:prstGeom prst="rect">
            <a:avLst/>
          </a:prstGeom>
        </p:spPr>
      </p:pic>
      <p:pic>
        <p:nvPicPr>
          <p:cNvPr id="12" name="Picture 11">
            <a:extLst>
              <a:ext uri="{FF2B5EF4-FFF2-40B4-BE49-F238E27FC236}">
                <a16:creationId xmlns:a16="http://schemas.microsoft.com/office/drawing/2014/main" id="{CB90CDF7-59EA-8618-85EC-FC80A565322B}"/>
              </a:ext>
            </a:extLst>
          </p:cNvPr>
          <p:cNvPicPr>
            <a:picLocks noChangeAspect="1"/>
          </p:cNvPicPr>
          <p:nvPr/>
        </p:nvPicPr>
        <p:blipFill>
          <a:blip r:embed="rId7"/>
          <a:stretch>
            <a:fillRect/>
          </a:stretch>
        </p:blipFill>
        <p:spPr>
          <a:xfrm>
            <a:off x="7299537" y="5296829"/>
            <a:ext cx="6711738" cy="23622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93790" y="3854053"/>
            <a:ext cx="10938748"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Distribution vs. Household Size</a:t>
            </a:r>
            <a:endParaRPr lang="en-US" sz="4450" dirty="0"/>
          </a:p>
        </p:txBody>
      </p:sp>
      <p:sp>
        <p:nvSpPr>
          <p:cNvPr id="4" name="Text 1"/>
          <p:cNvSpPr/>
          <p:nvPr/>
        </p:nvSpPr>
        <p:spPr>
          <a:xfrm>
            <a:off x="793790" y="490299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Analyzing the correlation between food distribution and household size is crucial for ensuring equitable allocation.</a:t>
            </a:r>
            <a:endParaRPr lang="en-US" sz="1750" dirty="0"/>
          </a:p>
        </p:txBody>
      </p:sp>
      <p:sp>
        <p:nvSpPr>
          <p:cNvPr id="5" name="Shape 2"/>
          <p:cNvSpPr/>
          <p:nvPr/>
        </p:nvSpPr>
        <p:spPr>
          <a:xfrm>
            <a:off x="793790" y="5521047"/>
            <a:ext cx="13042821" cy="1689616"/>
          </a:xfrm>
          <a:prstGeom prst="roundRect">
            <a:avLst>
              <a:gd name="adj" fmla="val 5638"/>
            </a:avLst>
          </a:prstGeom>
          <a:solidFill>
            <a:srgbClr val="B6D6FC"/>
          </a:solidFill>
          <a:ln/>
        </p:spPr>
      </p:sp>
      <p:pic>
        <p:nvPicPr>
          <p:cNvPr id="6" name="Image 1" descr="preencoded.png"/>
          <p:cNvPicPr>
            <a:picLocks noChangeAspect="1"/>
          </p:cNvPicPr>
          <p:nvPr/>
        </p:nvPicPr>
        <p:blipFill>
          <a:blip r:embed="rId3"/>
          <a:stretch>
            <a:fillRect/>
          </a:stretch>
        </p:blipFill>
        <p:spPr>
          <a:xfrm>
            <a:off x="1020604" y="5872758"/>
            <a:ext cx="283488" cy="226814"/>
          </a:xfrm>
          <a:prstGeom prst="rect">
            <a:avLst/>
          </a:prstGeom>
        </p:spPr>
      </p:pic>
      <p:sp>
        <p:nvSpPr>
          <p:cNvPr id="7" name="Text 3"/>
          <p:cNvSpPr/>
          <p:nvPr/>
        </p:nvSpPr>
        <p:spPr>
          <a:xfrm>
            <a:off x="1530906" y="5804535"/>
            <a:ext cx="12078891" cy="1088708"/>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Open Sans" pitchFamily="34" charset="0"/>
                <a:ea typeface="Open Sans" pitchFamily="34" charset="-122"/>
                <a:cs typeface="Open Sans" pitchFamily="34" charset="-120"/>
              </a:rPr>
              <a:t>Insight:</a:t>
            </a:r>
            <a:r>
              <a:rPr lang="en-US" sz="1750" dirty="0">
                <a:solidFill>
                  <a:srgbClr val="000000"/>
                </a:solidFill>
                <a:latin typeface="Open Sans" pitchFamily="34" charset="0"/>
                <a:ea typeface="Open Sans" pitchFamily="34" charset="-122"/>
                <a:cs typeface="Open Sans" pitchFamily="34" charset="-120"/>
              </a:rPr>
              <a:t> The analysis reveals that larger households consistently receive more food. While this might seem intuitive, it highlights the need for a deeper dive into per-person allocation to ensure equitable distribution regardless of household size. A standardized per-person ration is critical.</a:t>
            </a:r>
            <a:endParaRPr lang="en-US" sz="1750" dirty="0"/>
          </a:p>
        </p:txBody>
      </p:sp>
      <p:pic>
        <p:nvPicPr>
          <p:cNvPr id="10" name="Picture 9">
            <a:extLst>
              <a:ext uri="{FF2B5EF4-FFF2-40B4-BE49-F238E27FC236}">
                <a16:creationId xmlns:a16="http://schemas.microsoft.com/office/drawing/2014/main" id="{CADDC583-DBF4-F392-E4AE-50FA980394AC}"/>
              </a:ext>
            </a:extLst>
          </p:cNvPr>
          <p:cNvPicPr>
            <a:picLocks noChangeAspect="1"/>
          </p:cNvPicPr>
          <p:nvPr/>
        </p:nvPicPr>
        <p:blipFill>
          <a:blip r:embed="rId4"/>
          <a:stretch>
            <a:fillRect/>
          </a:stretch>
        </p:blipFill>
        <p:spPr>
          <a:xfrm>
            <a:off x="186812" y="245327"/>
            <a:ext cx="13422985" cy="30812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93790" y="135624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Beneficiary Satisfaction Score</a:t>
            </a:r>
            <a:endParaRPr lang="en-US" sz="4450" dirty="0"/>
          </a:p>
        </p:txBody>
      </p:sp>
      <p:sp>
        <p:nvSpPr>
          <p:cNvPr id="4" name="Text 1"/>
          <p:cNvSpPr/>
          <p:nvPr/>
        </p:nvSpPr>
        <p:spPr>
          <a:xfrm>
            <a:off x="793790" y="311396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Understanding beneficiary satisfaction is vital for assessing the effectiveness and human impact of the food distribution program.</a:t>
            </a:r>
            <a:endParaRPr lang="en-US" sz="1750" dirty="0"/>
          </a:p>
        </p:txBody>
      </p:sp>
      <p:sp>
        <p:nvSpPr>
          <p:cNvPr id="5" name="Shape 2"/>
          <p:cNvSpPr/>
          <p:nvPr/>
        </p:nvSpPr>
        <p:spPr>
          <a:xfrm>
            <a:off x="793790" y="4094917"/>
            <a:ext cx="7556421" cy="2778323"/>
          </a:xfrm>
          <a:prstGeom prst="roundRect">
            <a:avLst>
              <a:gd name="adj" fmla="val 3429"/>
            </a:avLst>
          </a:prstGeom>
          <a:solidFill>
            <a:srgbClr val="FFB3B4"/>
          </a:solidFill>
          <a:ln/>
        </p:spPr>
      </p:sp>
      <p:pic>
        <p:nvPicPr>
          <p:cNvPr id="6" name="Image 1" descr="preencoded.png"/>
          <p:cNvPicPr>
            <a:picLocks noChangeAspect="1"/>
          </p:cNvPicPr>
          <p:nvPr/>
        </p:nvPicPr>
        <p:blipFill>
          <a:blip r:embed="rId3"/>
          <a:stretch>
            <a:fillRect/>
          </a:stretch>
        </p:blipFill>
        <p:spPr>
          <a:xfrm>
            <a:off x="1020604" y="4446627"/>
            <a:ext cx="283488" cy="226814"/>
          </a:xfrm>
          <a:prstGeom prst="rect">
            <a:avLst/>
          </a:prstGeom>
        </p:spPr>
      </p:pic>
      <p:sp>
        <p:nvSpPr>
          <p:cNvPr id="7" name="Text 3"/>
          <p:cNvSpPr/>
          <p:nvPr/>
        </p:nvSpPr>
        <p:spPr>
          <a:xfrm>
            <a:off x="1530906" y="4378404"/>
            <a:ext cx="6592491" cy="2177415"/>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Open Sans" pitchFamily="34" charset="0"/>
                <a:ea typeface="Open Sans" pitchFamily="34" charset="-122"/>
                <a:cs typeface="Open Sans" pitchFamily="34" charset="-120"/>
              </a:rPr>
              <a:t>Key Finding:</a:t>
            </a:r>
            <a:r>
              <a:rPr lang="en-US" sz="1750" dirty="0">
                <a:solidFill>
                  <a:srgbClr val="000000"/>
                </a:solidFill>
                <a:latin typeface="Open Sans" pitchFamily="34" charset="0"/>
                <a:ea typeface="Open Sans" pitchFamily="34" charset="-122"/>
                <a:cs typeface="Open Sans" pitchFamily="34" charset="-120"/>
              </a:rPr>
              <a:t> On average, each individual in Kakuma is merely 12.8% satisfied with the current ration. This low satisfaction stems from the meager quantity and limited variety of food items supplied. There is significant room for improvement from humanitarian organizations like the UN to enhance the quality and quantity of provisions.</a:t>
            </a:r>
            <a:endParaRPr lang="en-US" sz="1750" dirty="0"/>
          </a:p>
        </p:txBody>
      </p:sp>
      <p:pic>
        <p:nvPicPr>
          <p:cNvPr id="8" name="Picture 7">
            <a:extLst>
              <a:ext uri="{FF2B5EF4-FFF2-40B4-BE49-F238E27FC236}">
                <a16:creationId xmlns:a16="http://schemas.microsoft.com/office/drawing/2014/main" id="{7AAD5BFF-E643-01F4-CF08-139B3D59C2D4}"/>
              </a:ext>
            </a:extLst>
          </p:cNvPr>
          <p:cNvPicPr>
            <a:picLocks noChangeAspect="1"/>
          </p:cNvPicPr>
          <p:nvPr/>
        </p:nvPicPr>
        <p:blipFill>
          <a:blip r:embed="rId4"/>
          <a:stretch>
            <a:fillRect/>
          </a:stretch>
        </p:blipFill>
        <p:spPr>
          <a:xfrm>
            <a:off x="8577025" y="1918010"/>
            <a:ext cx="5941682" cy="33847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280190" y="135624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Monthly Food Distribution by Zone</a:t>
            </a:r>
            <a:endParaRPr lang="en-US" sz="4450" dirty="0"/>
          </a:p>
        </p:txBody>
      </p:sp>
      <p:sp>
        <p:nvSpPr>
          <p:cNvPr id="4" name="Text 1"/>
          <p:cNvSpPr/>
          <p:nvPr/>
        </p:nvSpPr>
        <p:spPr>
          <a:xfrm>
            <a:off x="6280190" y="3113961"/>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Geographical analysis of food distribution helps identify potential disparities or efficiencies across different zones within Kakuma Refugee Camp.</a:t>
            </a:r>
            <a:endParaRPr lang="en-US" sz="1750" dirty="0"/>
          </a:p>
        </p:txBody>
      </p:sp>
      <p:sp>
        <p:nvSpPr>
          <p:cNvPr id="5" name="Shape 2"/>
          <p:cNvSpPr/>
          <p:nvPr/>
        </p:nvSpPr>
        <p:spPr>
          <a:xfrm>
            <a:off x="6280190" y="4457819"/>
            <a:ext cx="7556421" cy="2415421"/>
          </a:xfrm>
          <a:prstGeom prst="roundRect">
            <a:avLst>
              <a:gd name="adj" fmla="val 3944"/>
            </a:avLst>
          </a:prstGeom>
          <a:solidFill>
            <a:srgbClr val="C1F1E5"/>
          </a:solidFill>
          <a:ln/>
        </p:spPr>
      </p:sp>
      <p:pic>
        <p:nvPicPr>
          <p:cNvPr id="6" name="Image 1" descr="preencoded.png"/>
          <p:cNvPicPr>
            <a:picLocks noChangeAspect="1"/>
          </p:cNvPicPr>
          <p:nvPr/>
        </p:nvPicPr>
        <p:blipFill>
          <a:blip r:embed="rId3"/>
          <a:stretch>
            <a:fillRect/>
          </a:stretch>
        </p:blipFill>
        <p:spPr>
          <a:xfrm>
            <a:off x="6507004" y="4809530"/>
            <a:ext cx="283488" cy="226814"/>
          </a:xfrm>
          <a:prstGeom prst="rect">
            <a:avLst/>
          </a:prstGeom>
        </p:spPr>
      </p:pic>
      <p:sp>
        <p:nvSpPr>
          <p:cNvPr id="7" name="Text 3"/>
          <p:cNvSpPr/>
          <p:nvPr/>
        </p:nvSpPr>
        <p:spPr>
          <a:xfrm>
            <a:off x="7017306" y="4741307"/>
            <a:ext cx="6592491" cy="1814513"/>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Open Sans" pitchFamily="34" charset="0"/>
                <a:ea typeface="Open Sans" pitchFamily="34" charset="-122"/>
                <a:cs typeface="Open Sans" pitchFamily="34" charset="-120"/>
              </a:rPr>
              <a:t>Insight:</a:t>
            </a:r>
            <a:r>
              <a:rPr lang="en-US" sz="1750" dirty="0">
                <a:solidFill>
                  <a:srgbClr val="000000"/>
                </a:solidFill>
                <a:latin typeface="Open Sans" pitchFamily="34" charset="0"/>
                <a:ea typeface="Open Sans" pitchFamily="34" charset="-122"/>
                <a:cs typeface="Open Sans" pitchFamily="34" charset="-120"/>
              </a:rPr>
              <a:t> Kakuma Zone 1 and Zone 4 receive significantly more food rations. This is directly attributable to their higher population densities. While proportionate to population, it's crucial to ensure the logistical efficiency and consistency of these larger distributions.</a:t>
            </a:r>
            <a:endParaRPr lang="en-US" sz="1750" dirty="0"/>
          </a:p>
        </p:txBody>
      </p:sp>
      <p:pic>
        <p:nvPicPr>
          <p:cNvPr id="8" name="Picture 7">
            <a:extLst>
              <a:ext uri="{FF2B5EF4-FFF2-40B4-BE49-F238E27FC236}">
                <a16:creationId xmlns:a16="http://schemas.microsoft.com/office/drawing/2014/main" id="{3A40473A-F065-9B5D-AEF3-AE43FFFA31FA}"/>
              </a:ext>
            </a:extLst>
          </p:cNvPr>
          <p:cNvPicPr>
            <a:picLocks noChangeAspect="1"/>
          </p:cNvPicPr>
          <p:nvPr/>
        </p:nvPicPr>
        <p:blipFill>
          <a:blip r:embed="rId4"/>
          <a:stretch>
            <a:fillRect/>
          </a:stretch>
        </p:blipFill>
        <p:spPr>
          <a:xfrm>
            <a:off x="312234" y="1706136"/>
            <a:ext cx="5741142" cy="32198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649</Words>
  <Application>Microsoft Office PowerPoint</Application>
  <PresentationFormat>Custom</PresentationFormat>
  <Paragraphs>64</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Open Sans</vt:lpstr>
      <vt:lpstr>Unbounded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Admin</cp:lastModifiedBy>
  <cp:revision>2</cp:revision>
  <dcterms:created xsi:type="dcterms:W3CDTF">2025-07-23T08:00:25Z</dcterms:created>
  <dcterms:modified xsi:type="dcterms:W3CDTF">2025-07-23T08:52:54Z</dcterms:modified>
</cp:coreProperties>
</file>